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2" r:id="rId5"/>
    <p:sldId id="259" r:id="rId6"/>
    <p:sldId id="260" r:id="rId7"/>
    <p:sldId id="281" r:id="rId8"/>
    <p:sldId id="283" r:id="rId9"/>
    <p:sldId id="262" r:id="rId10"/>
    <p:sldId id="284" r:id="rId11"/>
    <p:sldId id="264" r:id="rId12"/>
    <p:sldId id="265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7153" autoAdjust="0"/>
  </p:normalViewPr>
  <p:slideViewPr>
    <p:cSldViewPr>
      <p:cViewPr varScale="1">
        <p:scale>
          <a:sx n="108" d="100"/>
          <a:sy n="108" d="100"/>
        </p:scale>
        <p:origin x="166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4AF3A-E1BC-42A0-8915-23C6D0D6A220}" type="datetimeFigureOut">
              <a:rPr lang="tr-TR" smtClean="0"/>
              <a:t>6.12.2023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3F48-1134-4DA7-A1AC-FDEAFB42EF9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C107-BF34-4171-8B30-7ECF9456CBCF}" type="datetime1">
              <a:rPr lang="tr-TR" smtClean="0"/>
              <a:t>6.12.2023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F12E-10C0-421C-BF3A-2BA06C2495FC}" type="datetime1">
              <a:rPr lang="tr-TR" smtClean="0"/>
              <a:t>6.12.2023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0897-B03A-44FD-B944-432CBB381500}" type="datetime1">
              <a:rPr lang="tr-TR" smtClean="0"/>
              <a:t>6.12.2023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3752-BD5F-41C1-B98F-4DCEF2B64751}" type="datetime1">
              <a:rPr lang="tr-TR" smtClean="0"/>
              <a:t>6.12.2023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8D99-506A-445E-A4C7-78CC41639944}" type="datetime1">
              <a:rPr lang="tr-TR" smtClean="0"/>
              <a:t>6.12.2023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B25C-E2E0-4281-B001-BBC76D67A617}" type="datetime1">
              <a:rPr lang="tr-TR" smtClean="0"/>
              <a:t>6.12.2023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A7A0-CF6D-4154-8B02-F10869A5BFE6}" type="datetime1">
              <a:rPr lang="tr-TR" smtClean="0"/>
              <a:t>6.12.2023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AB31-EF37-4896-806E-652998C31084}" type="datetime1">
              <a:rPr lang="tr-TR" smtClean="0"/>
              <a:t>6.12.2023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5E93-0803-47E9-B086-FF5F29C5AA89}" type="datetime1">
              <a:rPr lang="tr-TR" smtClean="0"/>
              <a:t>6.12.2023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FCE7-B864-43D1-BB35-BD91F0486034}" type="datetime1">
              <a:rPr lang="tr-TR" smtClean="0"/>
              <a:t>6.12.2023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49CA9-214D-422C-ABE5-EB4AF263DF83}" type="datetime1">
              <a:rPr lang="tr-TR" smtClean="0"/>
              <a:t>6.12.2023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33FF-EF0C-49F8-8050-3BD9E69CDB42}" type="datetime1">
              <a:rPr lang="tr-TR" smtClean="0"/>
              <a:t>6.12.2023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tr-TR" altLang="tr-TR" b="1" dirty="0"/>
              <a:t>YAĞMURLAMA SULAMA YÖNTEMİ PROJELENDİRİLMESİ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chemeClr val="tx1"/>
                </a:solidFill>
              </a:rPr>
              <a:t>Prof. Dr. A. Halim ORTA</a:t>
            </a:r>
            <a:endParaRPr lang="en-US" altLang="tr-TR" b="1" dirty="0">
              <a:solidFill>
                <a:schemeClr val="tx1"/>
              </a:solidFill>
            </a:endParaRPr>
          </a:p>
          <a:p>
            <a:endParaRPr lang="tr-TR" altLang="tr-TR" dirty="0"/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88"/>
          <p:cNvGraphicFramePr>
            <a:graphicFrameLocks noGrp="1"/>
          </p:cNvGraphicFramePr>
          <p:nvPr>
            <p:ph idx="1"/>
          </p:nvPr>
        </p:nvGraphicFramePr>
        <p:xfrm>
          <a:off x="-1" y="96630"/>
          <a:ext cx="9144002" cy="6256921"/>
        </p:xfrm>
        <a:graphic>
          <a:graphicData uri="http://schemas.openxmlformats.org/drawingml/2006/table">
            <a:tbl>
              <a:tblPr/>
              <a:tblGrid>
                <a:gridCol w="386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04178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Başlık Teknik Özellikleri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Başlık 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Meme çapı (mm):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İşletme basıncı, 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kumimoji="0" lang="tr-TR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(m):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Debisi, 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tr-TR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m</a:t>
                      </a:r>
                      <a:r>
                        <a:rPr kumimoji="0" lang="tr-TR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 h ):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Tertip aralıkları, S</a:t>
                      </a:r>
                      <a:r>
                        <a:rPr kumimoji="0" lang="tr-TR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x S</a:t>
                      </a:r>
                      <a:r>
                        <a:rPr kumimoji="0" lang="tr-TR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 m x m )</a:t>
                      </a:r>
                      <a:endParaRPr kumimoji="0" lang="tr-TR" sz="12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Yağmurlama hızı, 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tr-TR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: ( mm / h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3,5/4,5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x12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x18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x12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x12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18x 12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3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Toplam lateral durak sayısı;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Laterallerin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kat edeceği mesafe / S</a:t>
                      </a:r>
                      <a:r>
                        <a:rPr kumimoji="0" lang="tr-TR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Günlük toplam 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lateral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durak sayısı;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(6b) / (2)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d. Her durakta sulama süresi;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(3) / Iy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e. Bir lateralin günlük durak sayısı;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T / (6d)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f. Gerekli lateral sayısı;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(6c) / (6e)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 Lateralin uzunluğu; (m)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Haritadan bakılır ) 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 Lateral üzerindeki başlık sayısı;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( 6g) / S2 )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15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i. Bir lateral debisi;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(6h) x </a:t>
                      </a:r>
                      <a:r>
                        <a:rPr kumimoji="0" lang="tr-T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tr-TR" sz="12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), (m</a:t>
                      </a:r>
                      <a:r>
                        <a:rPr kumimoji="0" lang="tr-TR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/ h)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891"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k. Sistemin toplam debisi; </a:t>
                      </a:r>
                    </a:p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 ( 6f) x ( 6i ) / 3,6 ),     ( L / s )</a:t>
                      </a:r>
                    </a:p>
                  </a:txBody>
                  <a:tcPr marL="103340" marR="103340" marT="51669" marB="51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78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 marL="103340" marR="103340" marT="51669" marB="51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851920" y="1700808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139952" y="191683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076056" y="1700808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292080" y="193297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084168" y="1700808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372200" y="198531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172400" y="1716896"/>
            <a:ext cx="1080120" cy="320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972/18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388424" y="19393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tr-TR" sz="1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7128284" y="1723041"/>
            <a:ext cx="972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3378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&gt;I olduğu için bu başlık alternatif olarak </a:t>
            </a:r>
            <a:r>
              <a:rPr lang="tr-T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gözönüne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alınmaz.</a:t>
            </a:r>
            <a:endParaRPr lang="tr-TR" sz="1400" b="1" dirty="0"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995936" y="2272458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091067" y="2276872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173852" y="2276872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8190076" y="2256755"/>
            <a:ext cx="91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54/11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4400818" y="2492896"/>
            <a:ext cx="459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5336922" y="2492896"/>
            <a:ext cx="45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6417042" y="2492896"/>
            <a:ext cx="45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433266" y="2501846"/>
            <a:ext cx="45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923928" y="2833191"/>
            <a:ext cx="1065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109,1/6,71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5076056" y="2824446"/>
            <a:ext cx="105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109,1/7,72</a:t>
            </a:r>
            <a:endParaRPr lang="tr-TR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6129340" y="2833191"/>
            <a:ext cx="1106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109,1/6,0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118068" y="2780928"/>
            <a:ext cx="192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109,1/5,09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4211960" y="30689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435766" y="3068960"/>
            <a:ext cx="79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444208" y="306896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8487598" y="3049215"/>
            <a:ext cx="692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4139952" y="3337247"/>
            <a:ext cx="849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19/16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8241276" y="3443516"/>
            <a:ext cx="939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1200" b="1" dirty="0">
                <a:latin typeface="Arial" panose="020B0604020202020204" pitchFamily="34" charset="0"/>
                <a:cs typeface="Arial" panose="020B0604020202020204" pitchFamily="34" charset="0"/>
              </a:rPr>
              <a:t>Sulama süresi &gt; günlük sulama süresi uygun değil.</a:t>
            </a:r>
            <a:endParaRPr lang="tr-TR" sz="1200" b="1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5234238" y="3337247"/>
            <a:ext cx="8499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19/14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314358" y="3354300"/>
            <a:ext cx="849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19/18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283968" y="355327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5422678" y="35389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6466629" y="3538923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3995936" y="384130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endParaRPr lang="tr-TR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5148064" y="386104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endParaRPr lang="tr-TR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6214601" y="38620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endParaRPr lang="tr-TR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4211960" y="40770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5336922" y="40620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6372200" y="406060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4067944" y="44371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5220072" y="443711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6264188" y="445462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4074509" y="485928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170/12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5076056" y="4849415"/>
            <a:ext cx="1029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170/18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6228184" y="484941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170/12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4211960" y="50851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6466629" y="506543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5435766" y="5085184"/>
            <a:ext cx="504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3707904" y="5373216"/>
            <a:ext cx="148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15x1,45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5148064" y="537321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10x2,50</a:t>
            </a:r>
            <a:endParaRPr lang="tr-T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6156176" y="5353471"/>
            <a:ext cx="99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15x1,30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4067944" y="5589240"/>
            <a:ext cx="77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21,75</a:t>
            </a:r>
            <a:endParaRPr lang="tr-TR" sz="1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5292080" y="5589240"/>
            <a:ext cx="72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25,0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6300192" y="5589240"/>
            <a:ext cx="697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19,5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3707904" y="5805264"/>
            <a:ext cx="143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(5x21,75)/3,6</a:t>
            </a:r>
            <a:endParaRPr lang="tr-TR" dirty="0"/>
          </a:p>
        </p:txBody>
      </p:sp>
      <p:sp>
        <p:nvSpPr>
          <p:cNvPr id="61" name="Metin kutusu 60"/>
          <p:cNvSpPr txBox="1"/>
          <p:nvPr/>
        </p:nvSpPr>
        <p:spPr>
          <a:xfrm>
            <a:off x="4860032" y="5805264"/>
            <a:ext cx="149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(5x25,0)/3,6</a:t>
            </a:r>
          </a:p>
        </p:txBody>
      </p:sp>
      <p:sp>
        <p:nvSpPr>
          <p:cNvPr id="62" name="Metin kutusu 61"/>
          <p:cNvSpPr txBox="1"/>
          <p:nvPr/>
        </p:nvSpPr>
        <p:spPr>
          <a:xfrm>
            <a:off x="6084168" y="580526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(5x19,5)/3,6</a:t>
            </a:r>
            <a:endParaRPr lang="tr-TR" dirty="0"/>
          </a:p>
        </p:txBody>
      </p:sp>
      <p:sp>
        <p:nvSpPr>
          <p:cNvPr id="63" name="Metin kutusu 62"/>
          <p:cNvSpPr txBox="1"/>
          <p:nvPr/>
        </p:nvSpPr>
        <p:spPr>
          <a:xfrm>
            <a:off x="3851920" y="6073551"/>
            <a:ext cx="112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30,21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5076056" y="6073551"/>
            <a:ext cx="102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34,72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6228184" y="6021288"/>
            <a:ext cx="877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27,08</a:t>
            </a:r>
            <a:endParaRPr lang="tr-TR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sp>
        <p:nvSpPr>
          <p:cNvPr id="67" name="Dikdörtgen 66"/>
          <p:cNvSpPr/>
          <p:nvPr/>
        </p:nvSpPr>
        <p:spPr>
          <a:xfrm>
            <a:off x="6156176" y="116632"/>
            <a:ext cx="1008112" cy="6212433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 animBg="1"/>
      <p:bldP spid="6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96" y="5200600"/>
            <a:ext cx="8928992" cy="240486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 düşük sistem debisi ve düşük işletme basıncı göz önüne alınarak 3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başlık seçilmiş, sistem tertibi bu başlığa göre yapılmıştır.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-125401"/>
            <a:ext cx="8460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UYGUN YAĞMURLAMA BAŞLIĞI SEÇİM KRİTELERLERİ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492" y="1124744"/>
            <a:ext cx="7436588" cy="46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düşük sistem debisi</a:t>
            </a: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küçük işletme basıncı </a:t>
            </a: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geniş tertip aralığı </a:t>
            </a: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lateral sayısı (az olan) </a:t>
            </a:r>
          </a:p>
          <a:p>
            <a:pPr algn="just" eaLnBrk="1" hangingPunct="1">
              <a:lnSpc>
                <a:spcPct val="190000"/>
              </a:lnSpc>
            </a:pPr>
            <a:r>
              <a:rPr lang="tr-TR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Gerekli yağmurlama başlığı sayısı ( az olan). </a:t>
            </a:r>
          </a:p>
          <a:p>
            <a:pPr algn="just" eaLnBrk="1" hangingPunct="1">
              <a:lnSpc>
                <a:spcPct val="190000"/>
              </a:lnSpc>
            </a:pPr>
            <a:endParaRPr lang="tr-TR" altLang="en-US" sz="1600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2492" y="3573016"/>
            <a:ext cx="9121508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r="21376"/>
          <a:stretch>
            <a:fillRect/>
          </a:stretch>
        </p:blipFill>
        <p:spPr bwMode="auto">
          <a:xfrm>
            <a:off x="1403648" y="0"/>
            <a:ext cx="664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50513" r="24475" b="31577"/>
          <a:stretch>
            <a:fillRect/>
          </a:stretch>
        </p:blipFill>
        <p:spPr bwMode="auto">
          <a:xfrm>
            <a:off x="5076056" y="5236055"/>
            <a:ext cx="3888432" cy="1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343" y="0"/>
            <a:ext cx="9140356" cy="6650996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Aşama : Ana boru bölümlerinde iletilecek kritik debi değerleri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/>
              <a:t>Q = 19,5 m</a:t>
            </a:r>
            <a:r>
              <a:rPr lang="tr-TR" b="1" baseline="30000" dirty="0"/>
              <a:t>3</a:t>
            </a:r>
            <a:r>
              <a:rPr lang="tr-TR" b="1" dirty="0"/>
              <a:t> /h = 5,42 L / s   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84057" y="6458545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13</a:t>
            </a:fld>
            <a:r>
              <a:rPr lang="tr-TR" dirty="0"/>
              <a:t>/26</a:t>
            </a:r>
          </a:p>
        </p:txBody>
      </p:sp>
      <p:pic>
        <p:nvPicPr>
          <p:cNvPr id="15" name="Resim 14" descr="metin, çapraz bulmaca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E8E21408-109B-D8A4-15EC-0470E46F4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68824"/>
            <a:ext cx="7030431" cy="410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597352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Lateral Boru Çapının Belirlenmesi; </a:t>
            </a:r>
          </a:p>
          <a:p>
            <a:pPr marL="0" indent="0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Aşama :    (n-1)S</a:t>
            </a:r>
            <a:r>
              <a:rPr lang="tr-TR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tr-TR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boyutsuz parametresi</a:t>
            </a: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819018" y="4797152"/>
                <a:ext cx="7281374" cy="111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𝐧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−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𝟏</m:t>
                          </m:r>
                          <m:r>
                            <a:rPr lang="tr-TR" sz="3200" b="1" i="0" smtClean="0">
                              <a:latin typeface="Cambria Math" panose="02040503050406030204"/>
                            </a:rPr>
                            <m:t>)×</m:t>
                          </m:r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 pitchFamily="18" charset="0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3200" b="1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(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𝟏𝟓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−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)×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𝟏𝟐</m:t>
                          </m:r>
                        </m:num>
                        <m:den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𝟐𝟎</m:t>
                          </m:r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𝟖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,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𝟒</m:t>
                      </m:r>
                    </m:oMath>
                  </m:oMathPara>
                </a14:m>
                <a:endParaRPr lang="tr-TR" sz="3200" b="1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18" y="4797152"/>
                <a:ext cx="7281374" cy="1113253"/>
              </a:xfrm>
              <a:prstGeom prst="rect">
                <a:avLst/>
              </a:prstGeom>
              <a:blipFill rotWithShape="1">
                <a:blip r:embed="rId2"/>
                <a:stretch>
                  <a:fillRect l="-7" t="-33" r="5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t="32974" r="47775" b="48061"/>
          <a:stretch>
            <a:fillRect/>
          </a:stretch>
        </p:blipFill>
        <p:spPr bwMode="auto">
          <a:xfrm>
            <a:off x="611560" y="1196752"/>
            <a:ext cx="63412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835696" y="1012086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269"/>
            <a:ext cx="8373616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Aşama : Lateral eğimi ;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% 0 Eğimsiz</a:t>
            </a:r>
          </a:p>
          <a:p>
            <a:pPr marL="0" indent="0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Aşama : Lateral boru çapı;</a:t>
            </a:r>
          </a:p>
          <a:p>
            <a:pPr marL="0" indent="0">
              <a:buNone/>
            </a:pPr>
            <a:endParaRPr lang="tr-TR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>
                <a:latin typeface="Times New Roman" panose="02020603050405020304" pitchFamily="18" charset="0"/>
                <a:cs typeface="Times New Roman" panose="02020603050405020304" pitchFamily="18" charset="0"/>
              </a:rPr>
              <a:t>Sonuçta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lateraller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mm dış çaplı 6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işletme basınçlı alüminyum borulardan oluşturulacaktır.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 / h</a:t>
            </a:r>
            <a:r>
              <a:rPr lang="tr-T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0,06 ise     hl = 1,2 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755576" y="2358225"/>
                <a:ext cx="6120680" cy="194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sz="20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tr-TR" sz="2000" b="1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sz="2000" b="1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−1)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-25000">
                                  <a:latin typeface="Cambria Math" panose="02040503050406030204" charset="0"/>
                                </a:rPr>
                                <m:t>2 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/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-25000">
                                  <a:latin typeface="Cambria Math" panose="02040503050406030204" charset="0"/>
                                </a:rPr>
                                <m:t>0 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= 8,4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QL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= 19,5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tr-TR" sz="2000" b="1" baseline="30000"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/ 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h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tr-TR" sz="2000" b="1">
                                  <a:latin typeface="Cambria Math" panose="02040503050406030204" charset="0"/>
                                </a:rPr>
                                <m:t> = % 0</m:t>
                              </m:r>
                              <m:r>
                                <m:rPr>
                                  <m:nor/>
                                </m:rPr>
                                <a:rPr lang="tr-TR" sz="2000">
                                  <a:latin typeface="Cambria Math" panose="0204050305040603020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sz="2000" b="0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  <m:e>
                              <m:r>
                                <a:rPr lang="tr-TR" sz="2000" b="0" i="1" smtClean="0">
                                  <a:latin typeface="Cambria Math" panose="02040503050406030204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sz="1400" b="1" i="1" dirty="0">
                  <a:latin typeface="Cambria Math" panose="0204050305040603020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58225"/>
                <a:ext cx="6120680" cy="1945533"/>
              </a:xfrm>
              <a:prstGeom prst="rect">
                <a:avLst/>
              </a:prstGeom>
              <a:blipFill rotWithShape="1">
                <a:blip r:embed="rId2"/>
                <a:stretch>
                  <a:fillRect l="-9" t="-938" r="8" b="-526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etin kutusu 5"/>
          <p:cNvSpPr txBox="1"/>
          <p:nvPr/>
        </p:nvSpPr>
        <p:spPr>
          <a:xfrm>
            <a:off x="2929857" y="292805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Şekil 24 Cu = 95 UYGUN DEĞİL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987824" y="333099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Şekil 25 Cu = 99,1 UYGUN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0" y="6860"/>
                <a:ext cx="9036496" cy="62304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Aşama: Lateral başlangıcındaki başlık basıncı;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hn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tr-TR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ho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(1−</m:t>
                      </m:r>
                      <m:r>
                        <m:rPr>
                          <m:sty m:val="p"/>
                        </m:rP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Eo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hl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± </m:t>
                      </m:r>
                      <m:r>
                        <m:rPr>
                          <m:sty m:val="p"/>
                        </m:rPr>
                        <a:rPr lang="tr-TR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hg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hn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20 + (1−0,287) 1,2 + 0 = 20,86 </m:t>
                      </m:r>
                      <m:r>
                        <m:rPr>
                          <m:sty m:val="p"/>
                        </m:rP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15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adet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in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Ş. 31    </m:t>
                      </m:r>
                      <m:r>
                        <m:rPr>
                          <m:sty m:val="p"/>
                        </m:rPr>
                        <a:rPr lang="tr-TR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tr-TR" b="0" i="0" baseline="-2500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o</m:t>
                      </m:r>
                      <m:r>
                        <a:rPr lang="tr-TR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0,287</m:t>
                      </m:r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Aşama : Lateral giriş basıncı ;</a:t>
                </a:r>
              </a:p>
              <a:p>
                <a:pPr marL="0" indent="0">
                  <a:buNone/>
                </a:pPr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20,86 + 1,50 +0,53 - 0,18 = 22,71 m</a:t>
                </a:r>
              </a:p>
              <a:p>
                <a:pPr marL="0" indent="0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>
                          <a:latin typeface="Cambria Math" panose="02040503050406030204" charset="0"/>
                        </a:rPr>
                        <m:t>Ql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charset="0"/>
                        </a:rPr>
                        <m:t> = 19,5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tr-TR" baseline="30000">
                          <a:latin typeface="Cambria Math" panose="0204050305040603020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charset="0"/>
                        </a:rPr>
                        <m:t> / </m:t>
                      </m:r>
                      <m:r>
                        <m:rPr>
                          <m:nor/>
                        </m:rPr>
                        <a:rPr lang="tr-TR">
                          <a:latin typeface="Cambria Math" panose="02040503050406030204" charset="0"/>
                        </a:rPr>
                        <m:t>h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a:rPr lang="tr-TR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 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tr-TR" b="1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60"/>
                <a:ext cx="9036496" cy="6230452"/>
              </a:xfrm>
              <a:blipFill>
                <a:blip r:embed="rId2"/>
                <a:stretch>
                  <a:fillRect l="-1687" t="-1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2612" y="2567226"/>
                <a:ext cx="698477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3200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tr-TR" sz="3200" b="0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tr-TR" sz="3200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hn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j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 ∆</m:t>
                      </m:r>
                      <m:r>
                        <m:rPr>
                          <m:sty m:val="p"/>
                        </m:rP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hl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±  ∆  </m:t>
                      </m:r>
                      <m:r>
                        <m:rPr>
                          <m:sty m:val="p"/>
                        </m:rPr>
                        <a:rPr lang="tr-TR" sz="3200" b="0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hg</m:t>
                      </m:r>
                      <m:r>
                        <a:rPr lang="tr-TR" sz="3200" b="0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" y="2567226"/>
                <a:ext cx="6984776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8" t="-65" r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3823316" y="4725144"/>
                <a:ext cx="5040560" cy="1566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Şekil 32</a:t>
                </a:r>
              </a:p>
              <a:p>
                <a:endParaRPr 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tr-TR" sz="280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800" i="1" dirty="0" smtClean="0">
                        <a:latin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800" i="1" dirty="0" smtClean="0">
                        <a:latin typeface="Cambria Math" panose="02040503050406030204"/>
                        <a:cs typeface="Times New Roman" panose="02020603050405020304" pitchFamily="18" charset="0"/>
                      </a:rPr>
                      <m:t>h𝑙</m:t>
                    </m:r>
                    <m:r>
                      <a:rPr lang="tr-TR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800" b="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2,2</m:t>
                        </m:r>
                      </m:num>
                      <m:den>
                        <m:r>
                          <a:rPr lang="tr-TR" sz="2800" b="0" i="1" dirty="0" smtClean="0">
                            <a:latin typeface="Cambria Math" panose="02040503050406030204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tr-TR" sz="280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×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24=0,53</m:t>
                    </m:r>
                    <m:r>
                      <a:rPr lang="tr-TR" sz="2800" b="0" i="1" dirty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tr-T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316" y="4725144"/>
                <a:ext cx="5040560" cy="1566070"/>
              </a:xfrm>
              <a:prstGeom prst="rect">
                <a:avLst/>
              </a:prstGeom>
              <a:blipFill>
                <a:blip r:embed="rId4"/>
                <a:stretch>
                  <a:fillRect l="-2418" t="-38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/>
          <p:cNvSpPr txBox="1"/>
          <p:nvPr/>
        </p:nvSpPr>
        <p:spPr>
          <a:xfrm>
            <a:off x="12612" y="5163179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mm dış çaplı alüminyum boru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r>
              <a:rPr lang="tr-TR" dirty="0"/>
              <a:t>/26</a:t>
            </a:r>
          </a:p>
        </p:txBody>
      </p:sp>
      <p:sp>
        <p:nvSpPr>
          <p:cNvPr id="5" name="Sağ Ayraç 4">
            <a:extLst>
              <a:ext uri="{FF2B5EF4-FFF2-40B4-BE49-F238E27FC236}">
                <a16:creationId xmlns:a16="http://schemas.microsoft.com/office/drawing/2014/main" id="{B144356B-E45C-0F67-5383-59F969336CA3}"/>
              </a:ext>
            </a:extLst>
          </p:cNvPr>
          <p:cNvSpPr/>
          <p:nvPr/>
        </p:nvSpPr>
        <p:spPr>
          <a:xfrm>
            <a:off x="3203848" y="4077072"/>
            <a:ext cx="504056" cy="2053098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25216" r="21606" b="12715"/>
          <a:stretch>
            <a:fillRect/>
          </a:stretch>
        </p:blipFill>
        <p:spPr bwMode="auto">
          <a:xfrm>
            <a:off x="6346208" y="1"/>
            <a:ext cx="283430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843" y="1"/>
                <a:ext cx="7227453" cy="47419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Aşama : Ana boru hattında istenen basınç ;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𝐇</m:t>
                      </m:r>
                      <m:r>
                        <a:rPr lang="tr-TR" sz="2400" b="1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𝐡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tr-TR" sz="2400" b="1" i="0" dirty="0" err="1">
                          <a:latin typeface="Cambria Math" panose="02040503050406030204"/>
                          <a:cs typeface="Times New Roman" panose="02020603050405020304" pitchFamily="18" charset="0"/>
                        </a:rPr>
                        <m:t>𝐡𝐟𝐲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𝟐𝟐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𝟕𝟏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𝟐𝟗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tr-TR" sz="2400" b="1" i="0" dirty="0">
                          <a:latin typeface="Cambria Math" panose="02040503050406030204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2400" b="1" i="0" dirty="0" smtClean="0">
                          <a:latin typeface="Cambria Math" panose="02040503050406030204"/>
                          <a:cs typeface="Times New Roman" panose="02020603050405020304" pitchFamily="18" charset="0"/>
                        </a:rPr>
                        <m:t>𝐦</m:t>
                      </m:r>
                    </m:oMath>
                  </m:oMathPara>
                </a14:m>
                <a:endParaRPr lang="tr-TR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Ana boru hattının projelenmesi</a:t>
                </a:r>
              </a:p>
              <a:p>
                <a:pPr marL="514350" indent="-514350">
                  <a:buAutoNum type="arabicPeriod"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Aşama :  Pompanın yıllık çalışma süresi</a:t>
                </a:r>
                <a:r>
                  <a:rPr lang="tr-TR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3" y="1"/>
                <a:ext cx="7227453" cy="4741987"/>
              </a:xfrm>
              <a:blipFill rotWithShape="1">
                <a:blip r:embed="rId4"/>
                <a:stretch>
                  <a:fillRect l="-8" r="7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290801" y="3861048"/>
                <a:ext cx="6341672" cy="848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𝐓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𝐀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×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𝐝</m:t>
                          </m:r>
                        </m:num>
                        <m:den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𝟑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𝟔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×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𝐐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𝟏𝟔𝟓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𝟐𝟒𝐱𝟓𝟓𝟎</m:t>
                          </m:r>
                        </m:num>
                        <m:den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𝟑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𝟔𝐱𝟐𝟕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24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𝟎𝟖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𝟗𝟑𝟐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≅</m:t>
                      </m:r>
                      <m:r>
                        <a:rPr lang="tr-TR" sz="2400" b="1" i="0" smtClean="0">
                          <a:latin typeface="Cambria Math" panose="02040503050406030204"/>
                          <a:ea typeface="Cambria Math" panose="02040503050406030204"/>
                        </a:rPr>
                        <m:t>𝟏𝟎𝟎𝟎𝐡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01" y="3861048"/>
                <a:ext cx="6341672" cy="848950"/>
              </a:xfrm>
              <a:prstGeom prst="rect">
                <a:avLst/>
              </a:prstGeom>
              <a:blipFill rotWithShape="1">
                <a:blip r:embed="rId5"/>
                <a:stretch>
                  <a:fillRect l="-10" t="-29" r="8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Aşama : Pompa biriminin </a:t>
                </a:r>
                <a:r>
                  <a:rPr lang="tr-TR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 başına maliyeti; a. </a:t>
                </a:r>
                <a:r>
                  <a:rPr lang="tr-TR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başına tesis masrafı 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/>
                              <a:ea typeface="Cambria Math" panose="02040503050406030204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/>
                              <a:ea typeface="Cambria Math" panose="02040503050406030204"/>
                            </a:rPr>
                            <m:t>𝐵𝐺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𝑄𝑥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75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𝑥𝑛𝑝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27,08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36,85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75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0,70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/>
                          <a:ea typeface="Cambria Math" panose="02040503050406030204"/>
                        </a:rPr>
                        <m:t>=19</m:t>
                      </m:r>
                      <m:r>
                        <a:rPr lang="tr-TR" b="0" i="1" smtClean="0">
                          <a:latin typeface="Cambria Math" panose="02040503050406030204"/>
                          <a:ea typeface="Cambria Math" panose="02040503050406030204"/>
                        </a:rPr>
                        <m:t>𝐵𝐺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/>
                        </a:rPr>
                        <m:t>=7−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103.00−98.41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/>
                        </a:rPr>
                        <m:t>+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0" i="1" smtClean="0">
                                  <a:latin typeface="Cambria Math" panose="02040503050406030204"/>
                                </a:rPr>
                                <m:t>1,5</m:t>
                              </m:r>
                            </m:num>
                            <m:den>
                              <m:r>
                                <a:rPr lang="tr-TR" sz="2800" b="0" i="1" smtClean="0">
                                  <a:latin typeface="Cambria Math" panose="02040503050406030204"/>
                                </a:rPr>
                                <m:t>100</m:t>
                              </m:r>
                            </m:den>
                          </m:f>
                          <m:r>
                            <a:rPr lang="tr-TR" sz="2800" b="0" i="1" smtClean="0">
                              <a:latin typeface="Cambria Math" panose="02040503050406030204"/>
                            </a:rPr>
                            <m:t>629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/>
                        </a:rPr>
                        <m:t>+25=36,85</m:t>
                      </m:r>
                      <m:r>
                        <a:rPr lang="tr-TR" sz="2800" b="0" i="1" smtClean="0">
                          <a:latin typeface="Cambria Math" panose="02040503050406030204"/>
                        </a:rPr>
                        <m:t>𝑚</m:t>
                      </m:r>
                    </m:oMath>
                  </m:oMathPara>
                </a14:m>
                <a:endParaRPr lang="tr-TR" sz="2800" dirty="0"/>
              </a:p>
              <a:p>
                <a:pPr marL="0" indent="0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tr-TR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başına düşen tesis masrafı </a:t>
                </a:r>
                <a:r>
                  <a:rPr lang="tr-T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624736"/>
              </a:xfrm>
              <a:blipFill rotWithShape="1">
                <a:blip r:embed="rId2"/>
                <a:stretch>
                  <a:fillRect t="-6" b="-222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5871153" y="4869160"/>
                <a:ext cx="323941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𝟐𝟐𝟎𝟎𝟎</m:t>
                          </m:r>
                        </m:num>
                        <m:den>
                          <m:r>
                            <a:rPr lang="tr-TR" sz="2400" b="1" i="0" smtClean="0">
                              <a:latin typeface="Cambria Math" panose="02040503050406030204"/>
                            </a:rPr>
                            <m:t>𝟏𝟗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/>
                        </a:rPr>
                        <m:t>=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𝟏𝟏𝟓𝟕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tr-TR" sz="2400" b="1" i="0" smtClean="0">
                          <a:latin typeface="Cambria Math" panose="02040503050406030204"/>
                        </a:rPr>
                        <m:t> </m:t>
                      </m:r>
                      <m:r>
                        <a:rPr lang="tr-TR" sz="2400" b="1" i="0" smtClean="0">
                          <a:latin typeface="Cambria Math" panose="02040503050406030204"/>
                        </a:rPr>
                        <m:t>𝐓𝐋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153" y="4869160"/>
                <a:ext cx="3239413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44463" y="2351931"/>
                <a:ext cx="5616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𝐻𝑚</m:t>
                      </m:r>
                      <m:r>
                        <a:rPr lang="tr-TR" sz="32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h𝑑𝑒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±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h𝑔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+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h𝑓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+</m:t>
                      </m:r>
                      <m:r>
                        <a:rPr lang="tr-TR" sz="3200" b="0" i="1" smtClean="0">
                          <a:latin typeface="Cambria Math" panose="02040503050406030204"/>
                          <a:ea typeface="Cambria Math" panose="02040503050406030204"/>
                        </a:rPr>
                        <m:t>𝐻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3" y="2351931"/>
                <a:ext cx="5616623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90" r="1" b="8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61748" y="260648"/>
                <a:ext cx="8964488" cy="597666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Servis ömrü ,</a:t>
                </a:r>
              </a:p>
              <a:p>
                <a:pPr marL="0" indent="0" algn="just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Diesel motor için 14 yıldır.</a:t>
                </a:r>
              </a:p>
              <a:p>
                <a:pPr marL="0" indent="0" algn="just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Faiz oranı ; </a:t>
                </a:r>
              </a:p>
              <a:p>
                <a:pPr marL="0" indent="0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20</a:t>
                </a:r>
              </a:p>
              <a:p>
                <a:pPr marL="0" indent="0" algn="just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Amortisman faktörü ;</a:t>
                </a:r>
              </a:p>
              <a:p>
                <a:pPr marL="0" indent="0" algn="just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500" b="0" i="1" smtClean="0">
                            <a:latin typeface="Cambria Math" panose="02040503050406030204" pitchFamily="18" charset="0"/>
                          </a:rPr>
                          <m:t>0,20</m:t>
                        </m:r>
                      </m:num>
                      <m:den>
                        <m:r>
                          <a:rPr lang="tr-TR" sz="35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tr-TR" sz="3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3500" b="0" i="1" smtClean="0">
                                    <a:latin typeface="Cambria Math" panose="02040503050406030204" pitchFamily="18" charset="0"/>
                                  </a:rPr>
                                  <m:t>(1+0,20)</m:t>
                                </m:r>
                              </m:e>
                              <m:sup>
                                <m:r>
                                  <a:rPr lang="tr-TR" sz="35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0,216893</a:t>
                </a:r>
              </a:p>
              <a:p>
                <a:pPr marL="0" indent="0" algn="just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</a:t>
                </a:r>
                <a:r>
                  <a:rPr lang="tr-TR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yıl başına sabit masraflar ;</a:t>
                </a:r>
              </a:p>
              <a:p>
                <a:pPr marL="0" indent="0" algn="just">
                  <a:buNone/>
                </a:pP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(2a) X AF =1157,89 X 0,216893 = 251,14 TL /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fBG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yıl</a:t>
                </a:r>
              </a:p>
              <a:p>
                <a:pPr marL="0" indent="0" algn="just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748" y="260648"/>
                <a:ext cx="8964488" cy="5976664"/>
              </a:xfrm>
              <a:blipFill>
                <a:blip r:embed="rId2"/>
                <a:stretch>
                  <a:fillRect l="-1633" t="-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6902" y="692696"/>
            <a:ext cx="9141099" cy="640871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kaynağı debisi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L/s,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 su tutma kapasitesi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mm/m,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alma hızı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mm/h,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Bitki cinsi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Mısır,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 kök derinliği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cm,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Bitki su tüketimi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mm/gün,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 su tutma kapasitesi %50’ye düştüğünde sulamaya başlanacaktır,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Günde en çok 19 h sulama yapılabilecektir,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 rüzgar hızı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 km/h,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Toprak bünyesi :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bünye (SCL),</a:t>
            </a:r>
          </a:p>
          <a:p>
            <a:pPr lvl="0" algn="just">
              <a:lnSpc>
                <a:spcPct val="170000"/>
              </a:lnSpc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Verilenler;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 başına sabit masraflar ;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(e) / (1) = 251,14 / 1000 = 0,251TL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başına enerji masrafları;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= 0,270 X P= 0,270 X 38,63= 10,43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başına bakım masrafları;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 = 0,40 X EM = 0,40 X 10,43= 4,172 TL-FBG-h</a:t>
            </a: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 başına toplam masraflar;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(f) + 2(g) +2(h) = 0,251+10,43+4,172= 14,853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TL/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</a:t>
            </a:r>
            <a:endParaRPr lang="tr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476672"/>
            <a:ext cx="8481120" cy="5578699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Aşama : Pompa biriminin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-yıl başına maliyeti;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2(i) X (1) = 14,853 X 1000 = 14853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yıl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Aşama: Pompa biriminin </a:t>
            </a:r>
            <a:r>
              <a:rPr lang="tr-TR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hBG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-yıl başına maliyeti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14853/ 0,70= 21218 TL /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yıl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-3" y="332656"/>
          <a:ext cx="9144002" cy="4680522"/>
        </p:xfrm>
        <a:graphic>
          <a:graphicData uri="http://schemas.openxmlformats.org/drawingml/2006/table">
            <a:tbl>
              <a:tblPr/>
              <a:tblGrid>
                <a:gridCol w="178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8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88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94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11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20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11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20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11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5.Boru iç çapı, mm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6. 100 m boru uzunluğunun maliyeti, TL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b="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tr-TR" sz="6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7. Boru çapları arasındaki maliyet farkı, TL 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 Boru hattı servis ömrü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9. Faiz oranı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10. Amortisman faktörü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11.Boru çapları arasındaki yıllık maliyet farkı, TL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12. Bir sonraki geniş boru çapının ekonomik olabilmesi için tasarrufu gereken h BG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0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13. Bir sonraki geniş boru çapının ekonomik olabilmesi için tasarrufu gereken yük kayıpları, m/100m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14. Kritik debi, L/s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37214" marR="3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8" name="Düz Ok Bağlayıcısı 7"/>
          <p:cNvCxnSpPr/>
          <p:nvPr/>
        </p:nvCxnSpPr>
        <p:spPr>
          <a:xfrm>
            <a:off x="3681071" y="4818209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1691680" y="30129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2555776" y="3129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419872" y="31291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336554" y="31291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148064" y="3129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868144" y="31291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876256" y="3129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812360" y="28965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691680" y="672951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12100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2483768" y="69269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14060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259274" y="700481"/>
            <a:ext cx="844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20940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283968" y="70747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26068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164048" y="692696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33923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5940152" y="6926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52422</a:t>
            </a:r>
            <a:endParaRPr lang="tr-T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732240" y="71122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66606</a:t>
            </a:r>
            <a:endParaRPr lang="tr-TR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686091" y="720685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71010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2159732" y="124058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1960</a:t>
            </a:r>
            <a:endParaRPr lang="tr-TR" sz="1600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006820" y="1242918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accent2"/>
                </a:solidFill>
              </a:rPr>
              <a:t>6880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853231" y="123450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5128</a:t>
            </a:r>
            <a:endParaRPr lang="tr-TR" sz="1600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4734961" y="1231535"/>
            <a:ext cx="773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7855</a:t>
            </a:r>
            <a:endParaRPr lang="tr-TR" sz="1600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5586511" y="1240567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18499</a:t>
            </a:r>
            <a:endParaRPr lang="tr-TR" sz="1100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364628" y="1258307"/>
            <a:ext cx="666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14184</a:t>
            </a:r>
            <a:endParaRPr lang="tr-TR" sz="1400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7205414" y="1196752"/>
            <a:ext cx="750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chemeClr val="accent2"/>
                </a:solidFill>
              </a:rPr>
              <a:t>4404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2123728" y="163434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2987824" y="162880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3860155" y="162731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4734961" y="162582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5577566" y="16273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7" name="Metin kutusu 36"/>
          <p:cNvSpPr txBox="1"/>
          <p:nvPr/>
        </p:nvSpPr>
        <p:spPr>
          <a:xfrm>
            <a:off x="6444208" y="16258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7292863" y="163444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2051720" y="189708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2927418" y="1899410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3763553" y="1912716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674555" y="1898720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5508104" y="1896396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6372200" y="189490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7238032" y="1897087"/>
            <a:ext cx="69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2112126" y="220486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0.200339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2915816" y="220268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0,200339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3815916" y="220268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0,200339</a:t>
            </a:r>
            <a:endParaRPr lang="tr-TR" sz="800" dirty="0">
              <a:solidFill>
                <a:srgbClr val="C00000"/>
              </a:solidFill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4693155" y="2207187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0,200339</a:t>
            </a:r>
            <a:endParaRPr lang="tr-TR" sz="800" dirty="0">
              <a:solidFill>
                <a:srgbClr val="C00000"/>
              </a:solidFill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5545305" y="220486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0,200339</a:t>
            </a:r>
            <a:endParaRPr lang="tr-TR" sz="800" dirty="0">
              <a:solidFill>
                <a:srgbClr val="C00000"/>
              </a:solidFill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6357379" y="2202684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0,200339</a:t>
            </a:r>
            <a:endParaRPr lang="tr-TR" sz="800" dirty="0">
              <a:solidFill>
                <a:srgbClr val="C00000"/>
              </a:solidFill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7251058" y="2182868"/>
            <a:ext cx="6596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0,200339</a:t>
            </a:r>
            <a:endParaRPr lang="tr-TR" sz="800" dirty="0">
              <a:solidFill>
                <a:srgbClr val="C00000"/>
              </a:solidFill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2017794" y="255533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392,66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2762830" y="2574057"/>
            <a:ext cx="988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1378,3</a:t>
            </a:r>
          </a:p>
        </p:txBody>
      </p:sp>
      <p:sp>
        <p:nvSpPr>
          <p:cNvPr id="55" name="Metin kutusu 54"/>
          <p:cNvSpPr txBox="1"/>
          <p:nvPr/>
        </p:nvSpPr>
        <p:spPr>
          <a:xfrm>
            <a:off x="3815916" y="2564904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1027,3</a:t>
            </a:r>
          </a:p>
        </p:txBody>
      </p:sp>
      <p:sp>
        <p:nvSpPr>
          <p:cNvPr id="56" name="Metin kutusu 55"/>
          <p:cNvSpPr txBox="1"/>
          <p:nvPr/>
        </p:nvSpPr>
        <p:spPr>
          <a:xfrm>
            <a:off x="4608003" y="2554868"/>
            <a:ext cx="8064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1573,6</a:t>
            </a:r>
            <a:endParaRPr lang="tr-TR" sz="1400" dirty="0"/>
          </a:p>
        </p:txBody>
      </p:sp>
      <p:sp>
        <p:nvSpPr>
          <p:cNvPr id="57" name="Metin kutusu 56"/>
          <p:cNvSpPr txBox="1"/>
          <p:nvPr/>
        </p:nvSpPr>
        <p:spPr>
          <a:xfrm>
            <a:off x="5508104" y="255486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3706,1</a:t>
            </a:r>
          </a:p>
        </p:txBody>
      </p:sp>
      <p:sp>
        <p:nvSpPr>
          <p:cNvPr id="58" name="Metin kutusu 57"/>
          <p:cNvSpPr txBox="1"/>
          <p:nvPr/>
        </p:nvSpPr>
        <p:spPr>
          <a:xfrm>
            <a:off x="6318821" y="2564904"/>
            <a:ext cx="773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2841,6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7182917" y="2571402"/>
            <a:ext cx="773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882,3</a:t>
            </a:r>
          </a:p>
        </p:txBody>
      </p:sp>
      <p:sp>
        <p:nvSpPr>
          <p:cNvPr id="60" name="Metin kutusu 59"/>
          <p:cNvSpPr txBox="1"/>
          <p:nvPr/>
        </p:nvSpPr>
        <p:spPr>
          <a:xfrm>
            <a:off x="2051720" y="3212976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0,018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2862437" y="3212976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0,065</a:t>
            </a:r>
          </a:p>
        </p:txBody>
      </p:sp>
      <p:sp>
        <p:nvSpPr>
          <p:cNvPr id="62" name="Metin kutusu 61"/>
          <p:cNvSpPr txBox="1"/>
          <p:nvPr/>
        </p:nvSpPr>
        <p:spPr>
          <a:xfrm>
            <a:off x="3762611" y="322992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0,048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4633604" y="3209552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0,074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5436096" y="3212976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0,174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6318821" y="3206128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0,134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7194165" y="320612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0,042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2025030" y="4158384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0,050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2855538" y="4132398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0,180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3736531" y="41490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0,133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4644008" y="41629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0,205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5460760" y="4144143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0,482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6318507" y="4176880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0,371</a:t>
            </a:r>
          </a:p>
        </p:txBody>
      </p:sp>
      <p:sp>
        <p:nvSpPr>
          <p:cNvPr id="73" name="Metin kutusu 72"/>
          <p:cNvSpPr txBox="1"/>
          <p:nvPr/>
        </p:nvSpPr>
        <p:spPr>
          <a:xfrm>
            <a:off x="7205414" y="4191334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0,116</a:t>
            </a:r>
          </a:p>
        </p:txBody>
      </p:sp>
      <p:sp>
        <p:nvSpPr>
          <p:cNvPr id="74" name="Metin kutusu 73"/>
          <p:cNvSpPr txBox="1"/>
          <p:nvPr/>
        </p:nvSpPr>
        <p:spPr>
          <a:xfrm>
            <a:off x="1998341" y="4725144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1,48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2862437" y="47361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4,70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3726533" y="47500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6,50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4607950" y="4753258"/>
            <a:ext cx="77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12,80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5451221" y="47361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18,75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6290165" y="4763977"/>
            <a:ext cx="77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tr-T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7182917" y="4777877"/>
            <a:ext cx="773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36,3</a:t>
            </a:r>
          </a:p>
        </p:txBody>
      </p:sp>
      <p:cxnSp>
        <p:nvCxnSpPr>
          <p:cNvPr id="81" name="Düz Ok Bağlayıcısı 80"/>
          <p:cNvCxnSpPr/>
          <p:nvPr/>
        </p:nvCxnSpPr>
        <p:spPr>
          <a:xfrm>
            <a:off x="4571998" y="4859268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Ok Bağlayıcısı 81"/>
          <p:cNvCxnSpPr/>
          <p:nvPr/>
        </p:nvCxnSpPr>
        <p:spPr>
          <a:xfrm>
            <a:off x="5436096" y="4869160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Metin kutusu 83"/>
          <p:cNvSpPr txBox="1"/>
          <p:nvPr/>
        </p:nvSpPr>
        <p:spPr>
          <a:xfrm>
            <a:off x="3444561" y="5092971"/>
            <a:ext cx="61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4211960" y="5128989"/>
            <a:ext cx="72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F-H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5192618" y="5112095"/>
            <a:ext cx="5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D-F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5374518" y="50409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B-D                                                                                P-B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r>
              <a:rPr lang="tr-TR" dirty="0"/>
              <a:t>/26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D8A8CAAD-1416-EBFD-AF69-D1DE7DF5CB00}"/>
              </a:ext>
            </a:extLst>
          </p:cNvPr>
          <p:cNvCxnSpPr/>
          <p:nvPr/>
        </p:nvCxnSpPr>
        <p:spPr>
          <a:xfrm>
            <a:off x="6220244" y="4843239"/>
            <a:ext cx="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3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4" grpId="0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996952"/>
            <a:ext cx="8229600" cy="3633268"/>
          </a:xfrm>
        </p:spPr>
        <p:txBody>
          <a:bodyPr>
            <a:normAutofit/>
          </a:bodyPr>
          <a:lstStyle/>
          <a:p>
            <a:pPr lvl="0"/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H-I hattında V = 0,44 m/s olduğu için bir küçük iç çap alınır. (100 mm) V=0,69 m/s , yük kaybı ise 0,26 m bulunur.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Düzeltme sonrası ana boru hattı boyunca yük kaybı toplamı 2,14 m olarak hesaplanır.</a:t>
            </a: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99803"/>
              </p:ext>
            </p:extLst>
          </p:nvPr>
        </p:nvGraphicFramePr>
        <p:xfrm>
          <a:off x="76405" y="154495"/>
          <a:ext cx="8640962" cy="3168358"/>
        </p:xfrm>
        <a:graphic>
          <a:graphicData uri="http://schemas.openxmlformats.org/drawingml/2006/table">
            <a:tbl>
              <a:tblPr firstRow="1" firstCol="1" bandRow="1"/>
              <a:tblGrid>
                <a:gridCol w="867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6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561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Boru Bölümü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Uzunluk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Debi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(L/s)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Boru iç çapı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Boru dış çapı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Ort. Akış Hızı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(m/s)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Yük Kayıpları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(m)</a:t>
                      </a:r>
                      <a:endParaRPr lang="tr-TR" sz="105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900" dirty="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-180528" y="1137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P-B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180528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B-D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-180528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D-F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-18052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F-H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-160073" y="259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H-I</a:t>
            </a:r>
            <a:endParaRPr lang="tr-TR" sz="10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43608" y="114218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051720" y="11465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27,1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203848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80384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225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940152" y="11874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0,86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7452320" y="11648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1,08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71600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051720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21,7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203848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4580384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225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5940152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0,69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7452320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0,26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436573" y="18355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5940152" y="18220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0,68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4580384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3203848" y="18355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2046962" y="18541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16,3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971600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71600" y="21955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02247" y="25551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54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2051720" y="218579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10,8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2051720" y="25556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5,4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320384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3203848" y="25505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4572000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175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4572000" y="25556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150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5940152" y="21955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0,61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5911554" y="25896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0,44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7452320" y="221396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0,26</a:t>
            </a:r>
            <a:endParaRPr lang="tr-TR" sz="1200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7452320" y="25459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0,16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3356248" y="2887597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0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Toplam</a:t>
            </a:r>
            <a:endParaRPr lang="tr-TR" sz="12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7524328" y="29535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2,04 m</a:t>
            </a:r>
            <a:endParaRPr lang="tr-TR" sz="12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Pompa biriminin seçilmesi ;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Diesel motorlu santrifüj tipi pompalar kullanılacak,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27,08 L / s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boru hattında toplam yük kayıpları =2,14 m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 manometrik yükseklik;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 =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H = 7 - (103.00-98.41) + 2,14 + 25 = 29,55m ≈30 m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636912"/>
            <a:ext cx="8229600" cy="190080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Sonuçta </a:t>
            </a:r>
            <a:r>
              <a:rPr lang="tr-TR" b="1" dirty="0"/>
              <a:t>Q = 27,08 L / s , Hm = 30 m</a:t>
            </a:r>
            <a:r>
              <a:rPr lang="tr-TR" dirty="0"/>
              <a:t> olan diesel motorlu santrifüj tipi pompa seçmek gereklidir.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r>
              <a:rPr lang="tr-TR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4562" y="23957"/>
            <a:ext cx="9252520" cy="5205244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Mevsimlik toplam sulama suyu ihtiyacı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 mm/mevsim,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Yükseltici boyu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1,50 m,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Kuyu dinamik emme yüksekliği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m,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Kuyuda diesel motoru ile çalışan santrifüj pompa kullanılacaktır,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Pompa 1. keşif özeti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22000 TL,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Faiz oranı : 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20,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Yakıt fiyatı :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38,63 TL/L,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tr-T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Lateraller yüzeye serili alüminyum, ana boru hattı ise gömülü sert PVC borulardan oluşturulacaktır</a:t>
            </a: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70000"/>
              </a:lnSpc>
              <a:buNone/>
            </a:pP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4936" y="5013176"/>
            <a:ext cx="91489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3378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337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İSTENEN:</a:t>
            </a:r>
          </a:p>
          <a:p>
            <a:pPr algn="just">
              <a:spcBef>
                <a:spcPct val="50000"/>
              </a:spcBef>
            </a:pPr>
            <a:r>
              <a:rPr lang="tr-TR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 alanda yarı sabit sulama sisteminde kullanılacak uygun </a:t>
            </a: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yağmurlama başlığını seçerek  lateral boru çapını seçtikten sonra, ana boru hattını projelendirip gerekli pompa birimini belirleyerek  projelendirilmesi. </a:t>
            </a:r>
          </a:p>
          <a:p>
            <a:pPr>
              <a:spcBef>
                <a:spcPct val="50000"/>
              </a:spcBef>
            </a:pPr>
            <a:endParaRPr lang="tr-TR" altLang="en-US" i="1" dirty="0">
              <a:solidFill>
                <a:schemeClr val="accent2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32443" r="64950" b="8920"/>
          <a:stretch>
            <a:fillRect/>
          </a:stretch>
        </p:blipFill>
        <p:spPr bwMode="auto">
          <a:xfrm>
            <a:off x="2195736" y="9983"/>
            <a:ext cx="5129858" cy="6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39952" y="4462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340 m</a:t>
            </a:r>
          </a:p>
        </p:txBody>
      </p:sp>
      <p:sp>
        <p:nvSpPr>
          <p:cNvPr id="5" name="Metin kutusu 4"/>
          <p:cNvSpPr txBox="1"/>
          <p:nvPr/>
        </p:nvSpPr>
        <p:spPr>
          <a:xfrm rot="16200000">
            <a:off x="1651030" y="2708919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486 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588224" y="188640"/>
            <a:ext cx="10081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103.00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S.K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084168" y="3533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084168" y="6453336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1/2500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835696" y="611396"/>
            <a:ext cx="7920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699792" y="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%0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979712" y="39306"/>
            <a:ext cx="720080" cy="5093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2051720" y="184666"/>
            <a:ext cx="648072" cy="3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2051720" y="161256"/>
            <a:ext cx="0" cy="45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r>
              <a:rPr lang="tr-TR" dirty="0"/>
              <a:t>/26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 yağmurlama başlıklarının teknik özellikleri;</a:t>
            </a:r>
            <a:b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/>
        </p:nvGraphicFramePr>
        <p:xfrm>
          <a:off x="179512" y="1268760"/>
          <a:ext cx="8856984" cy="5472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12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Başlık No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Meme Çapı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(mm)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İşletme Basıncı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r-TR" sz="1600" kern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atm</a:t>
                      </a: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Başlık Debisi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</a:t>
                      </a:r>
                      <a:r>
                        <a:rPr lang="tr-TR" sz="1600" kern="1200" baseline="30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/h)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Uygun Tertip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Aralıkları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r-TR" sz="1600" kern="1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mxm</a:t>
                      </a: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Yağmurlama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Hızı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r-TR" sz="16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(mm/h)</a:t>
                      </a:r>
                      <a:endParaRPr lang="tr-T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3.5/4.5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6,71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3/4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 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18x18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7,72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3/4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18x12 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6,02</a:t>
                      </a:r>
                      <a:endParaRPr lang="tr-TR" sz="18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12x12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10,42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3/4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1.10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r-TR" sz="20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18x12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5,09</a:t>
                      </a:r>
                      <a:endParaRPr lang="tr-T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r>
              <a:rPr lang="tr-TR" dirty="0"/>
              <a:t>/26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 boru çapları maliyeti. </a:t>
            </a:r>
            <a:br>
              <a:rPr lang="tr-T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62353"/>
              </p:ext>
            </p:extLst>
          </p:nvPr>
        </p:nvGraphicFramePr>
        <p:xfrm>
          <a:off x="457200" y="1600200"/>
          <a:ext cx="8229600" cy="4341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Boru Dış Çapı</a:t>
                      </a:r>
                    </a:p>
                    <a:p>
                      <a:pPr algn="ctr"/>
                      <a:r>
                        <a:rPr lang="tr-TR" sz="1800" u="none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(mm) </a:t>
                      </a:r>
                      <a:endParaRPr lang="tr-TR" sz="18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Boru İç Çapı</a:t>
                      </a:r>
                    </a:p>
                    <a:p>
                      <a:pPr algn="ctr"/>
                      <a:r>
                        <a:rPr lang="tr-TR" sz="1800" u="none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(mm) </a:t>
                      </a: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defRPr/>
                      </a:pPr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Keşif Özeti</a:t>
                      </a:r>
                    </a:p>
                    <a:p>
                      <a:pPr algn="ctr"/>
                      <a:r>
                        <a:rPr lang="tr-TR" sz="1800" u="none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(TL/m)</a:t>
                      </a:r>
                      <a:endParaRPr lang="tr-TR" sz="1800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752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209,40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260,68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339,23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524,22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275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666,06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kern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350</a:t>
                      </a:r>
                      <a:endParaRPr lang="tr-TR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tr-TR" b="1" u="sng" dirty="0">
                <a:solidFill>
                  <a:srgbClr val="C00000"/>
                </a:solidFill>
              </a:rPr>
              <a:t>ÇÖZÜM AŞAMALARI</a:t>
            </a:r>
            <a:endParaRPr lang="tr-TR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379" y="371796"/>
                <a:ext cx="8964488" cy="600953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Uygun yağmurlama başlığının seçimi ;</a:t>
                </a:r>
                <a:endParaRPr lang="tr-TR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Aşama : Her sulamada uygulanacak net sulama suyu miktarı; </a:t>
                </a:r>
              </a:p>
              <a:p>
                <a:pPr marL="0" indent="0" algn="just">
                  <a:buNone/>
                </a:pPr>
                <a:r>
                  <a:rPr lang="tr-TR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KSTK . D . </a:t>
                </a:r>
                <a:r>
                  <a:rPr lang="tr-TR" alt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tr-TR" altLang="en-US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tr-TR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160 . 0,90 . 0,50  = 72 mm</a:t>
                </a:r>
              </a:p>
              <a:p>
                <a:pPr marL="0" indent="0" algn="just">
                  <a:buNone/>
                </a:pP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tr-TR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Aşama : Sulama aralığı (F = SA alınacak) 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ea typeface="Cambria Math" panose="02040503050406030204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/>
                                <a:ea typeface="Cambria Math" panose="02040503050406030204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/>
                                <a:ea typeface="Cambria Math" panose="02040503050406030204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𝑬𝑻</m:t>
                        </m:r>
                      </m:den>
                    </m:f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𝟕𝟐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tr-TR" b="1" i="1" smtClean="0"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𝟎𝟕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≅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𝒈</m:t>
                    </m:r>
                    <m:r>
                      <a:rPr lang="tr-TR" b="1" i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ü</m:t>
                    </m:r>
                    <m:r>
                      <a:rPr lang="tr-TR" b="1" i="0" smtClean="0"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𝐧</m:t>
                    </m:r>
                  </m:oMath>
                </a14:m>
                <a:r>
                  <a:rPr lang="tr-T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F=SA=11 gün</a:t>
                </a:r>
              </a:p>
              <a:p>
                <a:pPr marL="0" indent="0" algn="just">
                  <a:buNone/>
                </a:pPr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" y="371796"/>
                <a:ext cx="8964488" cy="6009532"/>
              </a:xfrm>
              <a:blipFill rotWithShape="1">
                <a:blip r:embed="rId2"/>
                <a:stretch>
                  <a:fillRect t="-5" r="2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83"/>
            <a:ext cx="7174201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79912" y="59153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>
                <a:latin typeface="+mj-lt"/>
                <a:cs typeface="Times New Roman" panose="02020603050405020304" pitchFamily="18" charset="0"/>
              </a:rPr>
              <a:t>Ç. 9 = </a:t>
            </a:r>
            <a:r>
              <a:rPr lang="tr-TR" b="1" i="0" dirty="0" err="1">
                <a:latin typeface="+mj-lt"/>
                <a:cs typeface="Times New Roman" panose="02020603050405020304" pitchFamily="18" charset="0"/>
              </a:rPr>
              <a:t>Ea</a:t>
            </a:r>
            <a:r>
              <a:rPr lang="tr-TR" b="1" i="0" dirty="0">
                <a:latin typeface="+mj-lt"/>
                <a:cs typeface="Times New Roman" panose="02020603050405020304" pitchFamily="18" charset="0"/>
              </a:rPr>
              <a:t> = 0.66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575556" y="5460762"/>
                <a:ext cx="3420380" cy="13526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dn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72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6,5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7,5 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km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</m:t>
                            </m:r>
                            <m:r>
                              <m:rPr>
                                <m:nor/>
                              </m:rPr>
                              <a:rPr lang="tr-TR" sz="28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tr-TR" sz="2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sz="1600" dirty="0"/>
                  <a:t>  </a:t>
                </a:r>
                <a:endParaRPr lang="tr-TR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5460762"/>
                <a:ext cx="3420380" cy="1352614"/>
              </a:xfrm>
              <a:prstGeom prst="rect">
                <a:avLst/>
              </a:prstGeom>
              <a:blipFill rotWithShape="1">
                <a:blip r:embed="rId3"/>
                <a:stretch>
                  <a:fillRect l="-7" t="-29" r="15" b="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Aşama : Her sulamada uygulanacak toplam sulama suyu miktarı ;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marL="0" indent="0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Ç. 9 =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0.66</a:t>
            </a:r>
          </a:p>
          <a:p>
            <a:pPr marL="0" indent="0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tr-TR" dirty="0"/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323528" y="1556792"/>
                <a:ext cx="6840760" cy="111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𝐝𝐭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3200" b="1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 pitchFamily="18" charset="0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𝐝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200" b="1" i="1" smtClean="0">
                                  <a:latin typeface="Cambria Math" panose="02040503050406030204" pitchFamily="18" charset="0"/>
                                  <a:ea typeface="Cambria Math" panose="02040503050406030204"/>
                                </a:rPr>
                              </m:ctrlPr>
                            </m:sSubPr>
                            <m:e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tr-TR" sz="3200" b="1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𝐚</m:t>
                              </m:r>
                            </m:sub>
                          </m:sSub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tr-TR" sz="3200" b="1" i="1" smtClean="0">
                              <a:latin typeface="Cambria Math" panose="02040503050406030204" pitchFamily="18" charset="0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𝟕𝟐</m:t>
                          </m:r>
                        </m:num>
                        <m:den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𝟎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,</m:t>
                          </m:r>
                          <m:r>
                            <a:rPr lang="tr-TR" sz="3200" b="1" i="0" smtClean="0">
                              <a:latin typeface="Cambria Math" panose="02040503050406030204"/>
                              <a:ea typeface="Cambria Math" panose="02040503050406030204"/>
                            </a:rPr>
                            <m:t>𝟔𝟔</m:t>
                          </m:r>
                        </m:den>
                      </m:f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𝟏𝟎𝟗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,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𝟏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 </m:t>
                      </m:r>
                      <m:r>
                        <a:rPr lang="tr-TR" sz="3200" b="1" i="0" smtClean="0">
                          <a:latin typeface="Cambria Math" panose="02040503050406030204"/>
                          <a:ea typeface="Cambria Math" panose="02040503050406030204"/>
                        </a:rPr>
                        <m:t>𝐦𝐦</m:t>
                      </m:r>
                    </m:oMath>
                  </m:oMathPara>
                </a14:m>
                <a:endParaRPr lang="tr-TR" sz="3200" b="1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6840760" cy="1110560"/>
              </a:xfrm>
              <a:prstGeom prst="rect">
                <a:avLst/>
              </a:prstGeom>
              <a:blipFill rotWithShape="1">
                <a:blip r:embed="rId2"/>
                <a:stretch>
                  <a:fillRect l="-5" t="-37" r="3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23528" y="3717032"/>
                <a:ext cx="3420380" cy="1532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tr-TR" sz="32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dn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72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ET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6,5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mm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7,5 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km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/</m:t>
                            </m:r>
                            <m:r>
                              <m:rPr>
                                <m:nor/>
                              </m:rPr>
                              <a:rPr lang="tr-TR" sz="3200" b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tr-TR" sz="32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tr-TR" dirty="0"/>
                  <a:t> 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17032"/>
                <a:ext cx="3420380" cy="1532664"/>
              </a:xfrm>
              <a:prstGeom prst="rect">
                <a:avLst/>
              </a:prstGeom>
              <a:blipFill rotWithShape="1">
                <a:blip r:embed="rId3"/>
                <a:stretch>
                  <a:fillRect l="-9" t="-25" r="-1951" b="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r>
              <a:rPr lang="tr-TR" dirty="0"/>
              <a:t>/26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1855</Words>
  <Application>Microsoft Office PowerPoint</Application>
  <PresentationFormat>Ekran Gösterisi (4:3)</PresentationFormat>
  <Paragraphs>619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Times New Roman</vt:lpstr>
      <vt:lpstr>Wingdings</vt:lpstr>
      <vt:lpstr>Ofis Teması</vt:lpstr>
      <vt:lpstr>YAĞMURLAMA SULAMA YÖNTEMİ PROJELENDİRİLMESİ</vt:lpstr>
      <vt:lpstr>Verilenler;</vt:lpstr>
      <vt:lpstr>PowerPoint Sunusu</vt:lpstr>
      <vt:lpstr>PowerPoint Sunusu</vt:lpstr>
      <vt:lpstr>Alternatif yağmurlama başlıklarının teknik özellikleri; </vt:lpstr>
      <vt:lpstr>Alternatif boru çapları maliyeti.  </vt:lpstr>
      <vt:lpstr>ÇÖZÜM AŞAMALARI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tugce adanali</dc:creator>
  <cp:lastModifiedBy>AYŞE NURDAN YAREN</cp:lastModifiedBy>
  <cp:revision>82</cp:revision>
  <dcterms:created xsi:type="dcterms:W3CDTF">2021-10-25T07:54:00Z</dcterms:created>
  <dcterms:modified xsi:type="dcterms:W3CDTF">2023-12-06T09:19:36Z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9320E938EC06461A9367704FA81CB2A4</vt:lpwstr>
  </property>
  <property fmtid="{D5CDD505-2E9C-101B-9397-08002B2CF9AE}" pid="3" name="KSOProductBuildVer">
    <vt:lpwstr>1033-11.2.0.11440</vt:lpwstr>
  </property>
</Properties>
</file>